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0" r:id="rId7"/>
    <p:sldId id="261" r:id="rId8"/>
    <p:sldId id="257" r:id="rId9"/>
    <p:sldId id="258" r:id="rId10"/>
    <p:sldId id="285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7" r:id="rId35"/>
    <p:sldId id="288" r:id="rId36"/>
    <p:sldId id="289" r:id="rId37"/>
    <p:sldId id="284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E"/>
    <a:srgbClr val="03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7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Gatica" userId="97125a28-b4e6-4990-b676-bf31ec6a9898" providerId="ADAL" clId="{742410E1-16F1-4086-ABE8-F65A3356D99C}"/>
    <pc:docChg chg="custSel addSld modSld">
      <pc:chgData name="Pamela Gatica" userId="97125a28-b4e6-4990-b676-bf31ec6a9898" providerId="ADAL" clId="{742410E1-16F1-4086-ABE8-F65A3356D99C}" dt="2022-08-04T14:49:03.311" v="2" actId="478"/>
      <pc:docMkLst>
        <pc:docMk/>
      </pc:docMkLst>
      <pc:sldChg chg="delSp new mod">
        <pc:chgData name="Pamela Gatica" userId="97125a28-b4e6-4990-b676-bf31ec6a9898" providerId="ADAL" clId="{742410E1-16F1-4086-ABE8-F65A3356D99C}" dt="2022-08-04T14:49:03.311" v="2" actId="478"/>
        <pc:sldMkLst>
          <pc:docMk/>
          <pc:sldMk cId="503047904" sldId="257"/>
        </pc:sldMkLst>
        <pc:spChg chg="del">
          <ac:chgData name="Pamela Gatica" userId="97125a28-b4e6-4990-b676-bf31ec6a9898" providerId="ADAL" clId="{742410E1-16F1-4086-ABE8-F65A3356D99C}" dt="2022-08-04T14:49:03.311" v="2" actId="478"/>
          <ac:spMkLst>
            <pc:docMk/>
            <pc:sldMk cId="503047904" sldId="257"/>
            <ac:spMk id="2" creationId="{1EC7DA2D-E30E-2D91-20D7-8FE365961986}"/>
          </ac:spMkLst>
        </pc:spChg>
        <pc:spChg chg="del">
          <ac:chgData name="Pamela Gatica" userId="97125a28-b4e6-4990-b676-bf31ec6a9898" providerId="ADAL" clId="{742410E1-16F1-4086-ABE8-F65A3356D99C}" dt="2022-08-04T14:49:02.351" v="1" actId="478"/>
          <ac:spMkLst>
            <pc:docMk/>
            <pc:sldMk cId="503047904" sldId="257"/>
            <ac:spMk id="3" creationId="{B9EC39F4-C77F-B186-AAE9-D9322E163C3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2D6D9-7019-452B-8484-8987CC3F5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88" y="726905"/>
            <a:ext cx="6630215" cy="270209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605BDD-C611-4A14-ADB7-8E80553E7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88" y="3835152"/>
            <a:ext cx="6630214" cy="14226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114AC-7454-4A35-9DB5-9A13800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Nombre Profesor - Contacto</a:t>
            </a:r>
          </a:p>
        </p:txBody>
      </p:sp>
      <p:pic>
        <p:nvPicPr>
          <p:cNvPr id="7" name="Imagen 6" descr="usm-logo.png">
            <a:extLst>
              <a:ext uri="{FF2B5EF4-FFF2-40B4-BE49-F238E27FC236}">
                <a16:creationId xmlns:a16="http://schemas.microsoft.com/office/drawing/2014/main" id="{E1037116-C163-4A85-95C7-5068E681B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34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F044B-DD08-40D8-9907-8B2C88B1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62A50D-A0A4-4E64-AB19-AC99063B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8C3560-BFE6-4625-B470-E6EA7518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EC7DA7-5AFA-4554-B956-F89B2F9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63BD8D-45DF-4E58-8EC3-A409595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C5FD33-6A25-43BC-9C3C-8D5B82E0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B3C9F661-28D8-45CD-9DE4-D3089BBEB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5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BD46D-C6DF-4F43-BE7E-2C9AD263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E12079-BB9F-47CD-8B37-37CC3AAE0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74B778-66B2-4867-B888-102E1DD39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7ECAE8-B3D5-4FD2-91BF-B38AFEC9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04367C-216D-4B70-A109-FADDD919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B30D7-D286-47E9-B551-37C7FAEB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6AD9A3B9-0DB3-4EAD-B5F0-BAA0BF75E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6876A-6020-4218-99C5-FE58DE35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B981F9-EE09-4DE7-902F-A441E71A3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9A28F-C6FC-4987-9938-647D8554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C11BD1-D3B9-41F7-8F8F-6F38F632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149A1-A68C-4095-B165-04C59B6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726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DCE5B5-EE92-4AF5-B556-AB0D388FD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087B53-C828-4C66-B043-69E6F205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D2E8B-7817-4174-BE3A-C42BA1C9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F9D51-47D6-496A-A832-0668F212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21ECF9-31DD-4908-801D-3D4D2CFE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618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sm-logo.png">
            <a:extLst>
              <a:ext uri="{FF2B5EF4-FFF2-40B4-BE49-F238E27FC236}">
                <a16:creationId xmlns:a16="http://schemas.microsoft.com/office/drawing/2014/main" id="{60E3EAAA-DBBA-4315-8C0F-EBDAC0CEF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Animad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n-institucional-franjas">
            <a:hlinkClick r:id="" action="ppaction://media"/>
            <a:extLst>
              <a:ext uri="{FF2B5EF4-FFF2-40B4-BE49-F238E27FC236}">
                <a16:creationId xmlns:a16="http://schemas.microsoft.com/office/drawing/2014/main" id="{5FA51E26-616E-4A7F-B3BB-0B553D3D391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107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Anim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3073"/>
          <a:stretch/>
        </p:blipFill>
        <p:spPr>
          <a:xfrm>
            <a:off x="0" y="477837"/>
            <a:ext cx="12191999" cy="5214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535384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6BF9BEC-5008-4A67-9C06-C3C5C69EA0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837"/>
            <a:ext cx="173831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D0F7F-F82E-4394-BC7E-FB0088FF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A1EA10-4536-48B4-9AE8-D26D50A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A765A3-4F99-443B-AE62-9C532CDA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FA7A0-6E9B-4CA0-B93F-77C058F2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A44FC-B3C3-4F86-94FE-9C2550CC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C08E8DA-34CF-4CEF-B640-218B92137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76250" y="2867024"/>
            <a:ext cx="355600" cy="1695451"/>
          </a:xfrm>
          <a:prstGeom prst="rect">
            <a:avLst/>
          </a:prstGeom>
        </p:spPr>
      </p:pic>
      <p:pic>
        <p:nvPicPr>
          <p:cNvPr id="10" name="Imagen 9" descr="usm-logo.png">
            <a:extLst>
              <a:ext uri="{FF2B5EF4-FFF2-40B4-BE49-F238E27FC236}">
                <a16:creationId xmlns:a16="http://schemas.microsoft.com/office/drawing/2014/main" id="{BE345186-A41F-4C2A-BAD7-AD12C57C8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458551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0E8D2-AF32-4C74-90C9-CF66260B6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E04981-906D-4D80-9738-37BE2E51F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FE34B9-AD56-4145-9084-EDDE966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9888B1-2119-4606-8E2D-62FA9BA9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A62CE-ECED-4E58-A0F5-45BB6B5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Imagen 7" descr="Captura de pantalla 2020-06-12 a la(s) 7.02.29 p. m..png">
            <a:extLst>
              <a:ext uri="{FF2B5EF4-FFF2-40B4-BE49-F238E27FC236}">
                <a16:creationId xmlns:a16="http://schemas.microsoft.com/office/drawing/2014/main" id="{57FB2F1A-1DA5-4B66-8DDA-9DC4C956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0850DCB-F376-4567-B1B3-6F39488F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58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467CC-725C-47C4-A26E-ED5991F1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A0A29C-CD56-41C3-9F67-8E94D56F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E9C794-4960-49F8-B92E-089EB7B90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F028F8-4068-407B-B1B9-9E9067EEC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56E417-B54C-4D2D-95D1-B804D0DC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7A53C4-7D1C-451E-B118-BB608819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434E68-53A9-4FC7-8BC6-A3EAFC31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0" name="Imagen 9" descr="Captura de pantalla 2020-06-12 a la(s) 7.02.29 p. m..png">
            <a:extLst>
              <a:ext uri="{FF2B5EF4-FFF2-40B4-BE49-F238E27FC236}">
                <a16:creationId xmlns:a16="http://schemas.microsoft.com/office/drawing/2014/main" id="{4919B460-5C65-4619-A7A9-C8BDA2C80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AF31D28-0DC3-40BC-A9F5-461FD7A2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456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B0BD5A-B09D-4D6B-A0D4-AC5FBA9F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13C468-14F8-40A2-9BD3-F3206FAE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6401F-1E63-49F8-8417-93C1FDC4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6" name="Imagen 5" descr="Captura de pantalla 2020-06-12 a la(s) 7.02.29 p. m..png">
            <a:extLst>
              <a:ext uri="{FF2B5EF4-FFF2-40B4-BE49-F238E27FC236}">
                <a16:creationId xmlns:a16="http://schemas.microsoft.com/office/drawing/2014/main" id="{C764E93F-C4F5-4105-A58E-3020AB7B8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20751B3-0C7E-4631-99F1-28E623FD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98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oscur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18-08-2024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22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18-08-2024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3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73AF9A-EF93-41B1-ACE7-FC216E25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8E90CD-1A31-4184-A152-668FBE1D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51B69-6BA9-4F41-8A8F-FA8ADF792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25FAA-008D-4589-802A-2E3FC43F3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034372-C9CA-48FD-B49E-F5EC8C5E4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11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4A305-70E6-4B4A-82C4-6E290A399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8000" dirty="0"/>
              <a:t>Sistemas Operativos.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64E6BB-369D-47CF-B359-BEDF3616B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UNIDAD 1: Uso de la Terminal y el intérprete de comandos </a:t>
            </a:r>
            <a:r>
              <a:rPr lang="es-ES" dirty="0" err="1"/>
              <a:t>bash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15582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DAF1848-A662-2DE1-7FF5-79043A1B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La Shell, uso y sintaxis de comandos:</a:t>
            </a:r>
            <a:endParaRPr lang="es-CL" dirty="0"/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5882FB7-A3D8-8C41-1A4C-FC66C890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2" y="1021740"/>
            <a:ext cx="6136983" cy="5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Quizás uno de los primeros consejos que nos pueden dar en la terminal de GNU/Linux es el de aprender a consultar la ayuda. Continuamente, nos estaremos enfrentando a nuevos comandos, opciones adicionales o intentando buscar detalles sobre un comando que desconocemos o que, quizás, no recordamos.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Linux tiene varias formas de consultar ayuda breve o amplios manuales de ayuda, por lo que es conveniente conocer cada una de las formas más interesantes de obtener más información sobre algún detalle.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Manual y ayuda en la terminal:</a:t>
            </a:r>
            <a:endParaRPr lang="es-CL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7518F8-8419-732B-E956-633E38D4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3981659"/>
            <a:ext cx="101631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El 99% de los comandos en GNU/LINUX tienen documentación (ayuda), para poder acceder a esta, debes utilizar alguna de las siguientes opciones: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lang="es-ES" sz="24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lang="es-ES" sz="24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Ayuda rápida (--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help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 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Quizás, la forma más rápida de consultar la ayuda, es utilizar el parámetro --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help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después del comando que desconocemos y queremos más ayuda. Esto nos mostrará una, generalmente, breve pantalla de ayuda, con los parámetros u opciones más comunes. Útil para consultar rápidamente detalles frecuentes o, aparentemente, muy populares.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Manual y ayuda en la terminal:</a:t>
            </a:r>
            <a:endParaRPr lang="es-C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51524-22A0-A115-EE09-20B399096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588" y="1885815"/>
            <a:ext cx="7416824" cy="134837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comando --</a:t>
            </a:r>
            <a:r>
              <a:rPr kumimoji="0" lang="es-CL" altLang="es-CL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help</a:t>
            </a:r>
            <a: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b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comando -? </a:t>
            </a:r>
            <a:b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s-CL" altLang="es-CL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man</a:t>
            </a:r>
            <a:r>
              <a:rPr kumimoji="0" lang="es-CL" alt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comando</a:t>
            </a:r>
            <a:r>
              <a:rPr kumimoji="0" lang="es-CL" alt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s-CL" altLang="es-CL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99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Por ejemplo, si queremos consultar la ayuda del comando “uptime”, simplemente escribimos: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Manual y ayuda en la terminal:</a:t>
            </a:r>
            <a:endParaRPr lang="es-CL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56532648-29B8-4B34-7F1B-CA06976B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954402"/>
            <a:ext cx="6111770" cy="2949196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9DF7123-E5BA-AD99-C501-0F5CE69DE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32" y="5133785"/>
            <a:ext cx="6172735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Páginas de manual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man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pages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 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Si existe un comando de ayuda por excelencia en Linux, son las «páginas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man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», o lo que es lo mismo, las páginas de manual. En ellas puedes encontrar extensa información sobre comandos, parámetros, opciones y otros detalles sobre comandos, programación, ficheros del sistema u otros detalles.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La forma de consultar estas páginas de manual es muy sencilla: escribimos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man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seguido del nombre del comando (o la palabra a investigar), por ejemplo: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man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 Esto nos mostrará una página de ayuda sobre el mismo, donde podemos aprender a utilizarlo, ver que opciones o parámetros tiene, el autor del mismo, etc.</a:t>
            </a: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Manual y ayuda en la terminal:</a:t>
            </a:r>
            <a:endParaRPr lang="es-CL" dirty="0"/>
          </a:p>
        </p:txBody>
      </p:sp>
      <p:pic>
        <p:nvPicPr>
          <p:cNvPr id="4" name="Imagen 3" descr="Forma, Rectángulo&#10;&#10;Descripción generada automáticamente">
            <a:extLst>
              <a:ext uri="{FF2B5EF4-FFF2-40B4-BE49-F238E27FC236}">
                <a16:creationId xmlns:a16="http://schemas.microsoft.com/office/drawing/2014/main" id="{2B5E415D-7789-D538-7A3E-4CC2214A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83" y="4394750"/>
            <a:ext cx="8384033" cy="82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9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930" y="372401"/>
            <a:ext cx="5314536" cy="541999"/>
          </a:xfrm>
        </p:spPr>
        <p:txBody>
          <a:bodyPr>
            <a:normAutofit/>
          </a:bodyPr>
          <a:lstStyle/>
          <a:p>
            <a:r>
              <a:rPr lang="es-ES" dirty="0"/>
              <a:t>Primeros comandos en la terminal:</a:t>
            </a:r>
            <a:endParaRPr lang="es-CL" dirty="0"/>
          </a:p>
        </p:txBody>
      </p:sp>
      <p:sp>
        <p:nvSpPr>
          <p:cNvPr id="9223" name="Freeform: Shape 922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Enhancing Learning In Teaching via e-inquiries - European Digital Learning  Network">
            <a:extLst>
              <a:ext uri="{FF2B5EF4-FFF2-40B4-BE49-F238E27FC236}">
                <a16:creationId xmlns:a16="http://schemas.microsoft.com/office/drawing/2014/main" id="{A38DF44E-6C03-F6C3-70A1-2A02FDBF4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r="-2" b="-2"/>
          <a:stretch/>
        </p:blipFill>
        <p:spPr bwMode="auto"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15" y="1469722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pPr marL="358775" marR="0" lvl="0" indent="-358775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Ejercicio:</a:t>
            </a:r>
          </a:p>
          <a:p>
            <a:pPr marL="358775" marR="0" lvl="0" indent="-358775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Realiza un manual de comandos básicos Linux, en el cual indiques la sintaxis de us</a:t>
            </a:r>
            <a:r>
              <a:rPr lang="es-ES_tradnl" sz="2800" kern="0" dirty="0"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o del comando, la acción que comando realiza y ejemplos de uso del comando (puedes incluir capturas de pantalla para demostrar el uso).</a:t>
            </a:r>
            <a:endParaRPr kumimoji="0" lang="es-ES_tradnl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339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 lnSpcReduction="10000"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#cp :Usa el comando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cp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para copiar archivos del directorio actual a un directorio diferente. Por ejemplo, el comando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cp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escenario.jpg /home/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nombredeusuario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Imagenes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crearía una copia de escenario.jpg (desde tu directorio actual) en el directorio de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Imagenes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#mv : mover archivos, aunque también se puede usar para cambiar el nombre de los archivos.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#mkdir : para crear un nuevo directorio: si escribes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mkdir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Musica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creará un directorio llamado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Musica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#rmdir : Si necesitas eliminar un directorio, usa el comando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rmdir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 Sin embargo,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rmdir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solo te permite eliminar directorios vacíos.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#rm : El comando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se usa para eliminar archivos. Si deseas eliminar un directorio y su contenido, como alternativa a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rmdir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usa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-r.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#touch : permite crear un nuevo archivo en blanco.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#df : para obtener un informe sobre el uso del espacio en disco del sistema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Primeros comandos en la terminal: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505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#head : e usa para ver las primeras líneas de cualquier archivo de texto. De manera predeterminada, mostrará las primeras diez líneas, pero puedes cambiar este número escribiendo el numero de líneas a visualizar después de un guion. “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ej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 head -2” mostrara las 2 primeras líneas.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#tail : Este tiene una función similar al comando head, pero en lugar de mostrar las primeras líneas, el comando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tail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mostrará las últimas diez líneas de un archivo de texto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#history : revisar un historial de los comandos que has ingresado anteriormente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#less o more : Visualiza página a página el contenido de un archivo.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#whoami: Este comando muestra el usuario  con el cual estamos trabajando.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#id: muestra el UID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user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identifier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), de un usuario,  su GID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group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identifier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), nombre de grupo, y todos los otros grupos secundarios a los que pertenezca.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Primeros comandos en la terminal: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197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Entrada-salida estándar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Una vez que se ejecuta un comando, se crea un proceso. Este proceso abre tres flujos: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lang="es-ES" sz="24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lang="es-ES" sz="24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lang="es-ES" sz="24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En </a:t>
            </a:r>
            <a:r>
              <a:rPr lang="es-ES" sz="2400" kern="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linux</a:t>
            </a:r>
            <a:r>
              <a:rPr lang="es-ES" sz="24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cualquier comando (o cualquier cosa) que se teclea se le conoce como que está utilizando la entrada estándar [STDIN]. La salida o resultado del comando se le conoce como la salida estándar [STDOUT] y es generalmente la terminal. </a:t>
            </a:r>
            <a:r>
              <a:rPr lang="es-ES" sz="2400" kern="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Asi</a:t>
            </a:r>
            <a:r>
              <a:rPr lang="es-ES" sz="24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mismo si hay errores en la ejecución estos se conocen como la salida de error estándar [STDERR] y es también por default la terminal.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</a:p>
        </p:txBody>
      </p:sp>
      <p:pic>
        <p:nvPicPr>
          <p:cNvPr id="2" name="Picture 4" descr="Viernes de Terminal: Standard Stream">
            <a:extLst>
              <a:ext uri="{FF2B5EF4-FFF2-40B4-BE49-F238E27FC236}">
                <a16:creationId xmlns:a16="http://schemas.microsoft.com/office/drawing/2014/main" id="{F102E9E7-327C-F419-2454-E6BE5AC3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461" y="2090930"/>
            <a:ext cx="3345077" cy="20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0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File Descriptor 0 STDIN Dispositivo de entrada </a:t>
            </a:r>
            <a:r>
              <a:rPr kumimoji="0" lang="es-ES_tradnl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estandar</a:t>
            </a: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por defecto el teclado.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File Descriptor 1 STDOUT Dispositivo de salida </a:t>
            </a:r>
            <a:r>
              <a:rPr kumimoji="0" lang="es-ES_tradnl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estandar</a:t>
            </a: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por defecto la terminal o pantalla.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File Descriptor 2 STDERR Dispositivo de salida de mensajes de error </a:t>
            </a:r>
            <a:r>
              <a:rPr kumimoji="0" lang="es-ES_tradnl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estandar</a:t>
            </a: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por defecto la terminal o pantalla.</a:t>
            </a:r>
          </a:p>
          <a:p>
            <a:pPr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defRPr/>
            </a:pP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stdin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stdout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y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stderr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como todo en Linux no son más que dispositivos, o realmente archivos (file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descriptors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en este caso) que se heredan en cada terminal que se abre donde un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es invocado. Revisa el siguiente listado donde se muestra esto:</a:t>
            </a:r>
          </a:p>
          <a:p>
            <a:pPr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6" name="Imagen 5" descr="Texto, Carta&#10;&#10;Descripción generada automáticamente">
            <a:extLst>
              <a:ext uri="{FF2B5EF4-FFF2-40B4-BE49-F238E27FC236}">
                <a16:creationId xmlns:a16="http://schemas.microsoft.com/office/drawing/2014/main" id="{DCDBCBBB-CCD4-1855-DCC0-2698D75D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65" y="4985033"/>
            <a:ext cx="9798269" cy="13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F34B4-17F5-E6EE-0350-C06A2052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861" y="406237"/>
            <a:ext cx="5314536" cy="613493"/>
          </a:xfrm>
        </p:spPr>
        <p:txBody>
          <a:bodyPr>
            <a:normAutofit/>
          </a:bodyPr>
          <a:lstStyle/>
          <a:p>
            <a:r>
              <a:rPr lang="es-CL" sz="2400" dirty="0"/>
              <a:t>Objetivos :</a:t>
            </a:r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CC0A17-B6B8-9641-5207-7B2071AD8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684" b="2"/>
          <a:stretch/>
        </p:blipFill>
        <p:spPr bwMode="auto"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AE683-70D3-ECCE-5778-F6D2D7F37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189" y="1527349"/>
            <a:ext cx="5690683" cy="4127589"/>
          </a:xfrm>
        </p:spPr>
        <p:txBody>
          <a:bodyPr anchor="t">
            <a:normAutofit fontScale="92500" lnSpcReduction="20000"/>
          </a:bodyPr>
          <a:lstStyle/>
          <a:p>
            <a:pPr marL="457200" marR="0" lvl="0" indent="-4064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 continuación, te presentamos los objetivos a tratar en la siguiente clase:</a:t>
            </a:r>
          </a:p>
          <a:p>
            <a:pPr marL="457200" marR="0" lvl="0" indent="-4064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tabLst/>
              <a:defRPr/>
            </a:pPr>
            <a:endParaRPr kumimoji="0" lang="es-ES" sz="2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La Terminal Linux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La Shell, uso y sintaxis de comandos.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Primeros comandos en la terminal de Linux.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Crear, eliminar, copiar y mover archivos y directorios.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Manual y ayuda en la terminal.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Redirección de entrada y Salida en la terminal.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Editores de Texto.</a:t>
            </a:r>
          </a:p>
          <a:p>
            <a:endParaRPr lang="es-CL" sz="1700" dirty="0"/>
          </a:p>
        </p:txBody>
      </p:sp>
    </p:spTree>
    <p:extLst>
      <p:ext uri="{BB962C8B-B14F-4D97-AF65-F5344CB8AC3E}">
        <p14:creationId xmlns:p14="http://schemas.microsoft.com/office/powerpoint/2010/main" val="192540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La siguiente tabla detalla todas las posibles formas de direccionamiento y los símbolos que se utilizan para lograrlo.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42007437-B81E-AFA0-F03C-9F826E7D8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58" y="2463973"/>
            <a:ext cx="9418083" cy="34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Ejemplos de uso</a:t>
            </a:r>
          </a:p>
          <a:p>
            <a:pPr lvl="1"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stdout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&gt;, &gt;&gt;, redirecciona salida</a:t>
            </a:r>
          </a:p>
          <a:p>
            <a:pPr lvl="1"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operadores &gt; (crea archivo,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sobreescribe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si existe) y &gt;&gt; (crea archivo, concatena si existe) son relativamente fáciles de entender, veamos unos pocos ejemplos más elaborados o con otro tipo de redireccionamiento distintos a un archivo convencional:</a:t>
            </a: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B506BEE-B25E-BAAF-2C4D-BEF0865B9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8" y="3216120"/>
            <a:ext cx="10583401" cy="26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5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stdin</a:t>
            </a:r>
            <a:r>
              <a:rPr kumimoji="0" lang="es-ES_tradnl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&lt;, redireccionar entrada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861BB7F-A298-4C15-08BF-100D8C0E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62" y="1979525"/>
            <a:ext cx="9727675" cy="26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lvl="1"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stderr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2&gt;, salida de errores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REDIRECCIONADO LA SALIDA DE ERRORES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Cuando un comando, por cualquier razón, el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no permite su ejecución generalmente nos muestra un error. Este mensaje de error su salida estándar es la terminal o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stderr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lang="es-ES" sz="20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lang="es-ES" sz="20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lang="es-ES" sz="2000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78EFC6F-E486-3470-E6B6-650E569E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39" y="2683927"/>
            <a:ext cx="8171721" cy="23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REDIRECCIONADO LA SALIDA DE ERRORES A NINGÚN LADO</a:t>
            </a: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Si no se desea mostrar los errores de salida pero tampoco guardarlos, utilizamos entonces /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dev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/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null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</a:t>
            </a: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lang="es-ES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lang="es-ES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REDIRECCIONADO LA SALIDA DE ERRORES Y LA SALIDA ESTANDAR AL MISMO ARCHIVO</a:t>
            </a:r>
          </a:p>
          <a:p>
            <a:pPr lvl="2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Si se desea utilizar el mismo archivo de salida para la salida normal del comando y para los mensajes de error, entonces utilizamos 2&gt;&amp;1 que indica al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manda ambas salidas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stdout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y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stderr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a los FD 2 y 1:</a:t>
            </a:r>
            <a:endParaRPr kumimoji="0" lang="es-ES_tradnl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Redirección de entrada y Salida en la terminal:</a:t>
            </a:r>
            <a:endParaRPr lang="es-CL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1DC96D-6F75-3844-9E82-9E586972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50" y="2231992"/>
            <a:ext cx="8376699" cy="13150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C8ADC8-3BAF-361E-6370-78AAA4C1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50" y="5402689"/>
            <a:ext cx="8297362" cy="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36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Existen múltiples editores de texto/archivos en Linux, cada uno con sus ventajas y desventajas, los mas usados, son los siguientes: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Nano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_tradnl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Gedit</a:t>
            </a: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520452-5F6F-986B-254A-0BDCF302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74" y="1862350"/>
            <a:ext cx="6569768" cy="4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Nos enfocaremos mas en el uso de vi/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ya que es bastante amigable.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El editor vi es una herramienta interactiva a pantalla completa que permite crear y modificar archivos de texto. No requiere una interfaz grafica para ser utilizado.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207A1E3-3CA1-3A80-1D9B-160F1038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61" y="3127176"/>
            <a:ext cx="5502677" cy="34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06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Existen 3 maneras de iniciar VI/VIM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#vi : Inicia vi/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con una pantalla en blanco y el texto puede ser guardado indicando la ruta del archivo.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#vi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archivo_existente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 Abre el archivo existente, permitiendo su visualización o edición.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#vi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archivo_nuevo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 Inicia vi/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y al guardar, crea el archivo con el nombre indicado.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5246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Para movernos dentro de vi/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utilizaremos las flechas del teclado. Si queremos avanzar rápidamente utilizar Re/Pag y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Av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/Pág.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Cuando abrimos o creamos un archivo, entramos en el modo lectura, para poder editar, debemos presionar la tecla I 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Insert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En la parte inferior derecha aparecerá un mensaje indicando el modo.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AFBD84-4927-DEFA-7210-9A654B023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22" r="27724"/>
          <a:stretch/>
        </p:blipFill>
        <p:spPr>
          <a:xfrm>
            <a:off x="3108655" y="4597183"/>
            <a:ext cx="5974689" cy="15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Para guardar es necesario salir del modo edición, usando la tecla ESC, ya no veremos la opción de Insertar en la esquina izquierda de vi/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vim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Una vez salido del modo edición, presionamos : seguido de w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write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 para guardar y si queremos salir del programa, agregamos la opción q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quit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).</a:t>
            </a:r>
          </a:p>
          <a:p>
            <a:pPr>
              <a:buClr>
                <a:schemeClr val="accent2"/>
              </a:buClr>
              <a:buSzPts val="2800"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>
              <a:buClr>
                <a:schemeClr val="accent2"/>
              </a:buClr>
              <a:buSzPts val="28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Si queremos salir sin guardar, ocupamos la opción q y además agregamos el signo de exclamación “!”.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AADED6-A245-2710-4A8B-75D127E3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77838"/>
            <a:ext cx="9401175" cy="406400"/>
          </a:xfrm>
        </p:spPr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41FF53-535F-FC3D-CEA3-8B02EB687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7" r="15682"/>
          <a:stretch/>
        </p:blipFill>
        <p:spPr>
          <a:xfrm>
            <a:off x="2619119" y="4652386"/>
            <a:ext cx="6953762" cy="19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5B57526-A0DB-2C52-03EC-DB4DDFB81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7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A98411-6D14-F183-7412-05055AB5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s-CL" sz="4000"/>
              <a:t>La Terminal Linux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C63A48-F48F-7C72-CD5A-FBAFDC84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pPr marL="358775" indent="-358775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 </a:t>
            </a:r>
            <a:r>
              <a:rPr lang="es-ES" sz="2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Terminal</a:t>
            </a:r>
            <a:r>
              <a:rPr lang="es-ES" sz="24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de </a:t>
            </a:r>
            <a:r>
              <a:rPr lang="es-ES" sz="2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es-ES" sz="24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es una consola, similar a CMD o PowerShell (pero mucho más avanzada que ambas), utilizada para permitir a los usuarios más avanzados y técnicos controlar hasta el más mínimo detalle del sistema operativo.</a:t>
            </a:r>
            <a:endParaRPr lang="es-CL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4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D5AC5-0754-F3EE-1FB1-3A2DE28D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548060-EC96-962A-0BB0-3706968E3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t">
              <a:buNone/>
            </a:pPr>
            <a:r>
              <a:rPr lang="es-ES" b="1" i="0" u="none" strike="noStrike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Cómo guardar y cerrar con </a:t>
            </a:r>
            <a:r>
              <a:rPr lang="es-ES" b="1" i="0" u="none" strike="noStrike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Vim</a:t>
            </a:r>
            <a:endParaRPr lang="es-ES" b="1" i="0" u="none" strike="noStrike" dirty="0">
              <a:solidFill>
                <a:srgbClr val="1E1E1E"/>
              </a:solidFill>
              <a:effectLst/>
              <a:highlight>
                <a:srgbClr val="FFFFFF"/>
              </a:highlight>
              <a:latin typeface="fs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:w</a:t>
            </a:r>
            <a:r>
              <a:rPr lang="es-ES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– Permite guardar el archivo.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:q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Salir de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Vim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. Si el archivo ha sido modificado, pero no se ha guardado, nos advertirá y no podremos salir de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Vim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 usando este comando.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:q!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Salir de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Vim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, descartando posibles cambios no guardados que se hayan realizado en el archivo.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:</a:t>
            </a: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wq</a:t>
            </a:r>
            <a:r>
              <a:rPr lang="es-ES" b="0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– Hace el guardado del archivo y después sale de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Vim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5843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818A1-6C2F-569F-639C-86A062CD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E0D725-837C-EDF2-9265-FDB3BACA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fontAlgn="t">
              <a:buNone/>
            </a:pPr>
            <a:r>
              <a:rPr lang="es-ES" b="1" i="0" u="none" strike="noStrike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Cómo deshacer y rehacer con </a:t>
            </a:r>
            <a:r>
              <a:rPr lang="es-ES" b="1" i="0" u="none" strike="noStrike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Vim</a:t>
            </a:r>
            <a:endParaRPr lang="es-ES" b="1" i="0" u="none" strike="noStrike" dirty="0">
              <a:solidFill>
                <a:srgbClr val="1E1E1E"/>
              </a:solidFill>
              <a:effectLst/>
              <a:highlight>
                <a:srgbClr val="FFFFFF"/>
              </a:highlight>
              <a:latin typeface="fs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u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Deshacer acción.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Ctrl+r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Rehacer una acción.</a:t>
            </a:r>
          </a:p>
          <a:p>
            <a:pPr algn="l" fontAlgn="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inherit"/>
            </a:endParaRPr>
          </a:p>
          <a:p>
            <a:pPr marL="0" indent="0" algn="l" fontAlgn="t">
              <a:buNone/>
            </a:pPr>
            <a:r>
              <a:rPr lang="es-ES" b="1" i="0" u="none" strike="noStrike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Cómo moverse por el fichero con </a:t>
            </a:r>
            <a:r>
              <a:rPr lang="es-ES" b="1" i="0" u="none" strike="noStrike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Vim</a:t>
            </a:r>
            <a:endParaRPr lang="es-ES" b="1" i="0" u="none" strike="noStrike" dirty="0">
              <a:solidFill>
                <a:srgbClr val="1E1E1E"/>
              </a:solidFill>
              <a:effectLst/>
              <a:highlight>
                <a:srgbClr val="FFFFFF"/>
              </a:highlight>
              <a:latin typeface="fs"/>
            </a:endParaRPr>
          </a:p>
          <a:p>
            <a:pPr algn="l" fontAlgn="t"/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S"/>
              </a:rPr>
              <a:t>Además de usar los cursores para movernos por el archivo, podemos movernos de una manera más rápida con algunos comandos: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gg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Ponerse al inicio del archivo.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Mayús+g</a:t>
            </a: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– Ir a la última línea del archivo.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Num+G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Ir a una línea determinada. Por ejemplo, 14G llevaría el cursor a la línea 14.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:set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number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 – Hace que el editor muestre el número de las líneas.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$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Ir al final de la línea.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0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Ir al principio de la línea.</a:t>
            </a:r>
          </a:p>
        </p:txBody>
      </p:sp>
    </p:spTree>
    <p:extLst>
      <p:ext uri="{BB962C8B-B14F-4D97-AF65-F5344CB8AC3E}">
        <p14:creationId xmlns:p14="http://schemas.microsoft.com/office/powerpoint/2010/main" val="359348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55AD3-5BC8-E196-BB90-7DDDE1BC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CE479-8072-58EC-91DB-CBEB2172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fontAlgn="t">
              <a:buNone/>
            </a:pPr>
            <a:r>
              <a:rPr lang="es-ES" b="1" i="0" u="none" strike="noStrike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Cómo borrar líneas con </a:t>
            </a:r>
            <a:r>
              <a:rPr lang="es-ES" b="1" i="0" u="none" strike="noStrike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Vim</a:t>
            </a:r>
            <a:endParaRPr lang="es-ES" b="1" i="0" u="none" strike="noStrike" dirty="0">
              <a:solidFill>
                <a:srgbClr val="1E1E1E"/>
              </a:solidFill>
              <a:effectLst/>
              <a:highlight>
                <a:srgbClr val="FFFFFF"/>
              </a:highlight>
              <a:latin typeface="fs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dd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 El comando permite borrar la línea actual, donde está el cursor.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d+num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Este comando permite borrar un número de líneas. Por ejemplo, d3 borrará tres líneas.</a:t>
            </a:r>
          </a:p>
          <a:p>
            <a:endParaRPr lang="es-CL" dirty="0"/>
          </a:p>
          <a:p>
            <a:pPr marL="0" indent="0" algn="l" fontAlgn="t">
              <a:buNone/>
            </a:pPr>
            <a:r>
              <a:rPr lang="es-ES" b="1" i="0" u="none" strike="noStrike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Cómo buscar con </a:t>
            </a:r>
            <a:r>
              <a:rPr lang="es-ES" b="1" i="0" u="none" strike="noStrike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fs"/>
              </a:rPr>
              <a:t>Vim</a:t>
            </a:r>
            <a:endParaRPr lang="es-ES" b="1" i="0" u="none" strike="noStrike" dirty="0">
              <a:solidFill>
                <a:srgbClr val="1E1E1E"/>
              </a:solidFill>
              <a:effectLst/>
              <a:highlight>
                <a:srgbClr val="FFFFFF"/>
              </a:highlight>
              <a:latin typeface="fs"/>
            </a:endParaRPr>
          </a:p>
          <a:p>
            <a:pPr algn="l" fontAlgn="t"/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S"/>
              </a:rPr>
              <a:t>Vim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S"/>
              </a:rPr>
              <a:t> tiene unas herramientas muy potentes para buscar texto en los archivos. Los comandos más útiles son los siguientes: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/+texto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 Al pulsar «/» se abre la función de búsqueda. Entonces podremos escribir el texto que queremos buscar. El editor resaltará todas las apariciones de este texto. Pulsamos </a:t>
            </a:r>
            <a:r>
              <a:rPr lang="es-ES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enter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 y nos llevará a la siguiente aparición de la búsqueda, con respecto a la posición de nuestro cursor.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y </a:t>
            </a: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– Una vez hemos aceptada una búsqueda, el comando </a:t>
            </a: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nos lleva a la siguiente aparición de la cadena buscada. El comando </a:t>
            </a:r>
            <a:r>
              <a:rPr lang="es-ES" b="1" i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N</a:t>
            </a:r>
            <a:r>
              <a:rPr lang="es-ES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inherit"/>
              </a:rPr>
              <a:t> nos llevará a la anterior.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7168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13E86-E32E-D764-ED6A-EFDCADE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Editores de Texto: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6AB578-EB9B-0A1D-786C-CD2266FFC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Para cortar o copiar una línea del archivo debemos mover el cursor hasta cualquier posición de la línea en cuestión y presionar dos veces la tecla </a:t>
            </a:r>
            <a:r>
              <a:rPr lang="es-ES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d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s-ES" b="1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dd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) o </a:t>
            </a:r>
            <a:r>
              <a:rPr lang="es-ES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y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s-ES" b="1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yy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), respectivamente. Para pegarla, nos desplazaremos hasta la línea deseada y presionaremos la tecla </a:t>
            </a:r>
            <a:r>
              <a:rPr lang="es-ES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p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. A continuación, veremos que la(s) línea(s) copiada(s) se insertará(n) inmediatamente debajo de la posición actual del cursor.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Para cortar o copiar más de una línea, debemos anteponer el número de líneas deseado a </a:t>
            </a:r>
            <a:r>
              <a:rPr lang="es-ES" b="1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dd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 o </a:t>
            </a:r>
            <a:r>
              <a:rPr lang="es-ES" b="1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yy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. El procedimiento para pegar el contenido es igual al que describimos en el punto anterior. Por ejemplo, para copiar la línea actual y las cuatro siguientes (cinco en total) debemos presionar </a:t>
            </a:r>
            <a:r>
              <a:rPr lang="es-ES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5yy</a:t>
            </a:r>
            <a:r>
              <a:rPr lang="es-ES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61149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9F752-97EE-58FA-F9BF-A31B0E7A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Dudas?</a:t>
            </a:r>
          </a:p>
        </p:txBody>
      </p:sp>
      <p:pic>
        <p:nvPicPr>
          <p:cNvPr id="4" name="Picture 6" descr="pregunta Logo | Herramienta de diseño de logotipos gratuita de Flaming Text">
            <a:extLst>
              <a:ext uri="{FF2B5EF4-FFF2-40B4-BE49-F238E27FC236}">
                <a16:creationId xmlns:a16="http://schemas.microsoft.com/office/drawing/2014/main" id="{5AD2A9B3-ACB7-DC37-FD52-840CB211C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0888" y="4295029"/>
            <a:ext cx="6450224" cy="29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Una pieza PNG clipart | PNG Mart">
            <a:extLst>
              <a:ext uri="{FF2B5EF4-FFF2-40B4-BE49-F238E27FC236}">
                <a16:creationId xmlns:a16="http://schemas.microsoft.com/office/drawing/2014/main" id="{8A26C409-ACD8-EED4-1767-55AA0CBB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18" y="1456262"/>
            <a:ext cx="4931845" cy="39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2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DDDAF-1B7C-6A63-70A3-905B0652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Terminal Linux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Estas interfaces de usuario fueron muy populares en la década de los 70 y 80, ya que los sistemas de la época carecían de interfaces gráficas y era el sistema habitual para comunicarse con un dispositivo. Con el tiempo, las interfaces gráficas de usuario ganaron popularidad y relegaron a las interfaces de línea de comandos a un segundo plano, aunque nunca terminaron de perder la popularidad que las caracterizaba, sobre todo entre los usuarios más técnicos.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Aunque una interfaz gráfica de usuario (GUI) puede ser más cómoda y agradable para el usuario, las razones para preferir una interfaz de línea de comandos son muchas: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Es más rápido crear un programa para línea de comandos.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Suele ser más potente en cuanto a personalización de opciones.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Permite creación de scripts para automatizar tareas repetitivas.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Suele ser una opción más universal entre sistemas.</a:t>
            </a:r>
          </a:p>
          <a:p>
            <a:pPr lvl="1">
              <a:spcBef>
                <a:spcPts val="1000"/>
              </a:spcBef>
              <a:buClr>
                <a:schemeClr val="accent2"/>
              </a:buClr>
              <a:buSzPts val="2800"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Suele ser instantáneo, al no tener que cargar pantallas gráficas.</a:t>
            </a:r>
            <a:endParaRPr kumimoji="0" lang="es-ES_tradnl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363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B7A2B0B5-391A-EE27-54EB-7697D48E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29" y="2244670"/>
            <a:ext cx="4876190" cy="4876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6BCDA6-12DA-B419-5CD6-409BAEF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Como acceder a la consola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029780-B107-56A9-3AC6-5439E2D43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8775" indent="-358775" algn="l" fontAlgn="base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Hay básicamente dos maneras de usar la terminal en GNU/Linux. Por un lado, puedes usar las interfaces </a:t>
            </a:r>
            <a:r>
              <a:rPr lang="es-ES" sz="2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TTY</a:t>
            </a: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mientras que por otro lado, están los emuladores o </a:t>
            </a:r>
            <a:r>
              <a:rPr lang="es-ES" sz="2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PTS</a:t>
            </a: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que permiten usar una interfaz de línea de comandos de manera virtual desde la propia interfaz gráfica de usuario.</a:t>
            </a:r>
          </a:p>
          <a:p>
            <a:pPr marL="358775" indent="-358775" algn="l" fontAlgn="base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2400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indent="-358775" fontAlgn="base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 acceder a las diferentes sesiones TTY debes utilizar las combinaciones de teclado </a:t>
            </a:r>
            <a:r>
              <a:rPr lang="es-ES" sz="2400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‘CTRL+ALT+F1’</a:t>
            </a: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para la TTY1, hasta </a:t>
            </a:r>
            <a:r>
              <a:rPr lang="es-ES" sz="2400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‘CTRL+ALT+F7’</a:t>
            </a: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Para iniciar sesión deberás introducir tu nombre de usuario y contraseña, y a partir de ahí ya puedes empezar a interactuar con el interprete de comandos.</a:t>
            </a:r>
          </a:p>
          <a:p>
            <a:pPr marL="358775" indent="-358775" fontAlgn="base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2400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indent="-358775" algn="l" fontAlgn="base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Otra manera más práctica de utilizar la línea de comandos es, mediante el emulador de terminal (</a:t>
            </a:r>
            <a:r>
              <a:rPr lang="es-E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PTS) </a:t>
            </a:r>
            <a:r>
              <a:rPr lang="es-E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desde la propia sesión gráfica. En este caso, basta con acceder a tu aplicación de terminal favorita y listos. No es necesario que inicies sesión aquí, ya que ya reconoce el usuario con el que has iniciado la propia sesión gráfica.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207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D547C-A9EF-B923-BFD7-31E054C7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Shell o Interprete de comandos: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B8E865-CC5A-919F-7D77-2CD7C451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Una Shell, es el término usado en informática para referirse a un intérprete de comandos, el cual consiste en la interfaz de usuario tradicional de los sistemas operativos basados en Unix y similares, como GNU/Linux.</a:t>
            </a:r>
          </a:p>
          <a:p>
            <a:pPr marL="815975" lvl="2" indent="-358775">
              <a:buClr>
                <a:schemeClr val="accent2"/>
              </a:buClr>
              <a:buSzPts val="2400"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comandos utilizados dentro de la Shell (o interprete de comandos) pueden usarse a modo de guion si se escriben en archivos ejecutables denominados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-scripts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En el sentido más genérico del término,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significa cualquier intérprete que los usuarios usen para escribir comandos.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usuarios de Linux, pueden elegir entre distintos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(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bash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Zsh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ksh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tcsh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). Las interfaces de usuario gráficas para Unix, como son GNOME, KDE y Xfce pueden ser llamadas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visuales 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shells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gráficas.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77CAB11-1242-30F6-917C-CD67AA6399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4593063"/>
            <a:ext cx="3870789" cy="23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D547C-A9EF-B923-BFD7-31E054C7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Shell o Interprete de comandos: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B8E865-CC5A-919F-7D77-2CD7C451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Prompt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de Usuario y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Superusuario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Como podrás advertir, dependiendo del usuario que esté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logueado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en la sesión de la terminal, el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prompt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será ligeramente distinto. De este modo, si te encuentras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logueado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como usuario estándar, el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prompt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será similar a éste:</a:t>
            </a:r>
          </a:p>
          <a:p>
            <a:pPr marL="1371600" lvl="3" indent="0">
              <a:buClr>
                <a:schemeClr val="accent2"/>
              </a:buClr>
              <a:buSzPts val="2800"/>
              <a:buNone/>
              <a:defRPr/>
            </a:pP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		</a:t>
            </a:r>
          </a:p>
          <a:p>
            <a:pPr marL="1371600" lvl="3" indent="0">
              <a:buClr>
                <a:schemeClr val="accent2"/>
              </a:buClr>
              <a:buSzPts val="2800"/>
              <a:buNone/>
              <a:defRPr/>
            </a:pPr>
            <a:r>
              <a:rPr lang="es-ES_tradnl" sz="24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			</a:t>
            </a:r>
            <a:r>
              <a:rPr kumimoji="0" lang="es-ES_tradnl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user@computer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:$</a:t>
            </a:r>
          </a:p>
          <a:p>
            <a:pPr marL="1371600" lvl="3" indent="0">
              <a:buClr>
                <a:schemeClr val="accent2"/>
              </a:buClr>
              <a:buSzPts val="2800"/>
              <a:buNone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lvl="1">
              <a:buClr>
                <a:schemeClr val="accent2"/>
              </a:buClr>
              <a:buSzPts val="2800"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Por el contrario, si haces un log-in como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superusuario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(a partir del comando sudo su), el </a:t>
            </a:r>
            <a:r>
              <a:rPr kumimoji="0" lang="es-ES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prompt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adoptará este formato:</a:t>
            </a:r>
          </a:p>
          <a:p>
            <a:pPr lvl="1">
              <a:buClr>
                <a:schemeClr val="accent2"/>
              </a:buClr>
              <a:buSzPts val="2800"/>
              <a:defRPr/>
            </a:pPr>
            <a:endParaRPr lang="es-ES" kern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1" indent="0">
              <a:buClr>
                <a:schemeClr val="accent2"/>
              </a:buClr>
              <a:buSzPts val="2800"/>
              <a:buNone/>
              <a:defRPr/>
            </a:pP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				</a:t>
            </a:r>
            <a:r>
              <a:rPr kumimoji="0" lang="es-ES_tradnl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root@computer</a:t>
            </a:r>
            <a:r>
              <a:rPr kumimoji="0" lang="es-ES_tradnl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:#</a:t>
            </a:r>
          </a:p>
        </p:txBody>
      </p:sp>
    </p:spTree>
    <p:extLst>
      <p:ext uri="{BB962C8B-B14F-4D97-AF65-F5344CB8AC3E}">
        <p14:creationId xmlns:p14="http://schemas.microsoft.com/office/powerpoint/2010/main" val="106450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DDDAF-1B7C-6A63-70A3-905B0652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Shell, uso y sintaxis de comandos:</a:t>
            </a:r>
            <a:endParaRPr lang="es-CL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Solemos utilizar la palabra 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comando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para referirnos a la instrucción que escribimos en el emulador de terminal para comunicarnos con el sistema, mientras que opciones o parámetros son los detalles que se suelen escribir a continuación para personalizar la forma de trabajar del comando o alterar su funcionamiento.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50F7F3-C4AD-C3F1-EC16-28468A3E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41" y="2988757"/>
            <a:ext cx="6300317" cy="35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0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7ACB12-8DE5-915A-6C79-7266A352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comandos tienen la siguiente sintaxis: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Se observa que, en la “línea de comandos”, se introduce el 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programa (comando)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“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” seguido de una o varias 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opciones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antecedidas por un guion “-al” y un 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argumento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“/home/alumno”. Así, el intérprete ejecutará el programa con las opciones que se hayan escrito en el argumento que se detalle. 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No siempre será necesario utilizar los 3 componentes del comando, existirán ocasiones en que solo necesites el comando por si solo, otras utilizaras el comando con alguna opción, también en ocasiones utilizaras el comando con un argumento, o finalmente los 3 componentes juntos.</a:t>
            </a:r>
          </a:p>
          <a:p>
            <a:pPr marL="358775" marR="0" lvl="0" indent="-358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E75A682-70A9-CD59-B053-9A1CE9FF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/>
          <a:lstStyle/>
          <a:p>
            <a:r>
              <a:rPr lang="es-ES" dirty="0"/>
              <a:t>La Shell, uso y sintaxis de comandos:</a:t>
            </a:r>
            <a:endParaRPr lang="es-C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6B75CC-34D4-6138-FEA0-5406C2E1AFE5}"/>
              </a:ext>
            </a:extLst>
          </p:cNvPr>
          <p:cNvSpPr/>
          <p:nvPr/>
        </p:nvSpPr>
        <p:spPr>
          <a:xfrm>
            <a:off x="3053327" y="1639217"/>
            <a:ext cx="5035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altLang="es-CL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</a:t>
            </a:r>
            <a:r>
              <a:rPr kumimoji="0" lang="es-CL" altLang="es-CL" sz="3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CL" altLang="es-CL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-al </a:t>
            </a:r>
            <a:r>
              <a:rPr kumimoji="0" lang="es-CL" altLang="es-CL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/home/alumno/</a:t>
            </a:r>
            <a:r>
              <a:rPr kumimoji="0" lang="es-CL" altLang="es-CL" sz="9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s-CL" altLang="es-CL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498189"/>
      </p:ext>
    </p:extLst>
  </p:cSld>
  <p:clrMapOvr>
    <a:masterClrMapping/>
  </p:clrMapOvr>
</p:sld>
</file>

<file path=ppt/theme/theme1.xml><?xml version="1.0" encoding="utf-8"?>
<a:theme xmlns:a="http://schemas.openxmlformats.org/drawingml/2006/main" name="USM">
  <a:themeElements>
    <a:clrScheme name="USM">
      <a:dk1>
        <a:srgbClr val="004B85"/>
      </a:dk1>
      <a:lt1>
        <a:sysClr val="window" lastClr="FFFFFF"/>
      </a:lt1>
      <a:dk2>
        <a:srgbClr val="03658C"/>
      </a:dk2>
      <a:lt2>
        <a:srgbClr val="E7E6E6"/>
      </a:lt2>
      <a:accent1>
        <a:srgbClr val="333333"/>
      </a:accent1>
      <a:accent2>
        <a:srgbClr val="D60019"/>
      </a:accent2>
      <a:accent3>
        <a:srgbClr val="A5A5A5"/>
      </a:accent3>
      <a:accent4>
        <a:srgbClr val="D9A404"/>
      </a:accent4>
      <a:accent5>
        <a:srgbClr val="5B9BD5"/>
      </a:accent5>
      <a:accent6>
        <a:srgbClr val="00845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F7CB08032E274090CF55D9AF13D130" ma:contentTypeVersion="11" ma:contentTypeDescription="Crear nuevo documento." ma:contentTypeScope="" ma:versionID="e5e92d11e6dd28021fa9ca605917d68c">
  <xsd:schema xmlns:xsd="http://www.w3.org/2001/XMLSchema" xmlns:xs="http://www.w3.org/2001/XMLSchema" xmlns:p="http://schemas.microsoft.com/office/2006/metadata/properties" xmlns:ns2="ad15ba2a-e224-4b71-882b-7b86af8854dd" xmlns:ns3="861daee8-1bfe-42db-aeb1-d741624a94de" targetNamespace="http://schemas.microsoft.com/office/2006/metadata/properties" ma:root="true" ma:fieldsID="9bc51e660a94621d1d8e54ff363f15b0" ns2:_="" ns3:_="">
    <xsd:import namespace="ad15ba2a-e224-4b71-882b-7b86af8854dd"/>
    <xsd:import namespace="861daee8-1bfe-42db-aeb1-d741624a94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5ba2a-e224-4b71-882b-7b86af885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b9688f9a-7c19-43c5-b2cb-50cd7d311f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daee8-1bfe-42db-aeb1-d741624a94d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0dee219-69b9-48ad-9353-9fe164db5172}" ma:internalName="TaxCatchAll" ma:showField="CatchAllData" ma:web="861daee8-1bfe-42db-aeb1-d741624a94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15ba2a-e224-4b71-882b-7b86af8854dd">
      <Terms xmlns="http://schemas.microsoft.com/office/infopath/2007/PartnerControls"/>
    </lcf76f155ced4ddcb4097134ff3c332f>
    <TaxCatchAll xmlns="861daee8-1bfe-42db-aeb1-d741624a94d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B8D5F3-17C0-4C51-B47E-7EB319469F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15ba2a-e224-4b71-882b-7b86af8854dd"/>
    <ds:schemaRef ds:uri="861daee8-1bfe-42db-aeb1-d741624a94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926CCC-6605-44C6-BEFE-9F07BFE9A27D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ad15ba2a-e224-4b71-882b-7b86af8854dd"/>
    <ds:schemaRef ds:uri="http://purl.org/dc/dcmitype/"/>
    <ds:schemaRef ds:uri="861daee8-1bfe-42db-aeb1-d741624a94de"/>
  </ds:schemaRefs>
</ds:datastoreItem>
</file>

<file path=customXml/itemProps3.xml><?xml version="1.0" encoding="utf-8"?>
<ds:datastoreItem xmlns:ds="http://schemas.openxmlformats.org/officeDocument/2006/customXml" ds:itemID="{9162D21F-4052-43AC-B5B8-8E39C05A28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2973</Words>
  <Application>Microsoft Office PowerPoint</Application>
  <PresentationFormat>Panorámica</PresentationFormat>
  <Paragraphs>193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-apple-system</vt:lpstr>
      <vt:lpstr>Arial</vt:lpstr>
      <vt:lpstr>Calibri</vt:lpstr>
      <vt:lpstr>Consolas</vt:lpstr>
      <vt:lpstr>Franklin Gothic</vt:lpstr>
      <vt:lpstr>fs</vt:lpstr>
      <vt:lpstr>inherit</vt:lpstr>
      <vt:lpstr>OS</vt:lpstr>
      <vt:lpstr>Wingdings</vt:lpstr>
      <vt:lpstr>USM</vt:lpstr>
      <vt:lpstr>Sistemas Operativos.</vt:lpstr>
      <vt:lpstr>Objetivos :</vt:lpstr>
      <vt:lpstr>La Terminal Linux</vt:lpstr>
      <vt:lpstr>Terminal Linux</vt:lpstr>
      <vt:lpstr>Como acceder a la consola</vt:lpstr>
      <vt:lpstr>Shell o Interprete de comandos:</vt:lpstr>
      <vt:lpstr>Shell o Interprete de comandos:</vt:lpstr>
      <vt:lpstr>La Shell, uso y sintaxis de comandos:</vt:lpstr>
      <vt:lpstr>La Shell, uso y sintaxis de comandos:</vt:lpstr>
      <vt:lpstr>La Shell, uso y sintaxis de comandos:</vt:lpstr>
      <vt:lpstr>Manual y ayuda en la terminal:</vt:lpstr>
      <vt:lpstr>Manual y ayuda en la terminal:</vt:lpstr>
      <vt:lpstr>Manual y ayuda en la terminal:</vt:lpstr>
      <vt:lpstr>Manual y ayuda en la terminal:</vt:lpstr>
      <vt:lpstr>Primeros comandos en la terminal:</vt:lpstr>
      <vt:lpstr>Primeros comandos en la terminal:</vt:lpstr>
      <vt:lpstr>Primeros comandos en la terminal:</vt:lpstr>
      <vt:lpstr>Redirección de entrada y Salida en la terminal:</vt:lpstr>
      <vt:lpstr>Redirección de entrada y Salida en la terminal:</vt:lpstr>
      <vt:lpstr>Redirección de entrada y Salida en la terminal:</vt:lpstr>
      <vt:lpstr>Redirección de entrada y Salida en la terminal:</vt:lpstr>
      <vt:lpstr>Redirección de entrada y Salida en la terminal:</vt:lpstr>
      <vt:lpstr>Redirección de entrada y Salida en la terminal:</vt:lpstr>
      <vt:lpstr>Redirección de entrada y Salida en la terminal:</vt:lpstr>
      <vt:lpstr>Editores de Texto:</vt:lpstr>
      <vt:lpstr>Editores de Texto:</vt:lpstr>
      <vt:lpstr>Editores de Texto:</vt:lpstr>
      <vt:lpstr>Editores de Texto:</vt:lpstr>
      <vt:lpstr>Editores de Texto:</vt:lpstr>
      <vt:lpstr>Editores de Texto:</vt:lpstr>
      <vt:lpstr>Editores de Texto:</vt:lpstr>
      <vt:lpstr>Editores de Texto:</vt:lpstr>
      <vt:lpstr>Editores de Texto:</vt:lpstr>
      <vt:lpstr>Dudas?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Pamela Gatica</dc:creator>
  <cp:lastModifiedBy>Patricio Edmundo Santander Canales</cp:lastModifiedBy>
  <cp:revision>16</cp:revision>
  <dcterms:created xsi:type="dcterms:W3CDTF">2022-04-12T18:33:57Z</dcterms:created>
  <dcterms:modified xsi:type="dcterms:W3CDTF">2024-08-18T20:10:57Z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0x010100EAF7CB08032E274090CF55D9AF13D130</vt:lpwstr>
  </property>
  <property fmtid="{D5CDD505-2E9C-101B-9397-08002B2CF9AE}" pid="3" name="MediaServiceImageTags">
    <vt:lpwstr/>
  </property>
</Properties>
</file>